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3" r:id="rId5"/>
    <p:sldId id="261" r:id="rId6"/>
    <p:sldId id="259" r:id="rId7"/>
    <p:sldId id="273" r:id="rId8"/>
    <p:sldId id="265" r:id="rId9"/>
    <p:sldId id="272" r:id="rId10"/>
    <p:sldId id="271" r:id="rId11"/>
    <p:sldId id="266" r:id="rId12"/>
    <p:sldId id="275" r:id="rId13"/>
    <p:sldId id="268" r:id="rId14"/>
    <p:sldId id="274" r:id="rId15"/>
    <p:sldId id="269" r:id="rId16"/>
    <p:sldId id="270" r:id="rId17"/>
    <p:sldId id="264"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5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5/4/2020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5/4/2020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holidify.com/places/tawang/tawang-monastery-sightseeing-3729.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Sino-Indian_war" TargetMode="External"/><Relationship Id="rId3" Type="http://schemas.openxmlformats.org/officeDocument/2006/relationships/hyperlink" Target="https://en.wikipedia.org/wiki/Bhutan" TargetMode="External"/><Relationship Id="rId7" Type="http://schemas.openxmlformats.org/officeDocument/2006/relationships/hyperlink" Target="https://en.wikipedia.org/wiki/Assam" TargetMode="External"/><Relationship Id="rId2" Type="http://schemas.openxmlformats.org/officeDocument/2006/relationships/hyperlink" Target="https://en.wikipedia.org/wiki/Monpa_people" TargetMode="External"/><Relationship Id="rId1" Type="http://schemas.openxmlformats.org/officeDocument/2006/relationships/slideLayout" Target="../slideLayouts/slideLayout2.xml"/><Relationship Id="rId6" Type="http://schemas.openxmlformats.org/officeDocument/2006/relationships/hyperlink" Target="https://en.wikipedia.org/wiki/Tsangyang_Gyatso,_6th_Dalai_Lama" TargetMode="External"/><Relationship Id="rId5" Type="http://schemas.openxmlformats.org/officeDocument/2006/relationships/hyperlink" Target="https://en.wikipedia.org/wiki/Ngawang_Lobsang_Gyatso" TargetMode="External"/><Relationship Id="rId4" Type="http://schemas.openxmlformats.org/officeDocument/2006/relationships/hyperlink" Target="https://en.wikipedia.org/wiki/Tibet" TargetMode="External"/><Relationship Id="rId9" Type="http://schemas.openxmlformats.org/officeDocument/2006/relationships/hyperlink" Target="https://en.wikipedia.org/wiki/West_Kameng_distri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wang Road Trip,Tawang Tour Packages 2019 | Wande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20"/>
            <a:ext cx="12197131" cy="6801762"/>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0" y="124677"/>
            <a:ext cx="6924676" cy="1021587"/>
          </a:xfrm>
        </p:spPr>
        <p:txBody>
          <a:bodyPr/>
          <a:lstStyle/>
          <a:p>
            <a:r>
              <a:rPr lang="en-US" dirty="0" smtClean="0">
                <a:solidFill>
                  <a:schemeClr val="tx1"/>
                </a:solidFill>
              </a:rPr>
              <a:t>An unexplored diet </a:t>
            </a:r>
            <a:r>
              <a:rPr lang="en-US" dirty="0" smtClean="0">
                <a:solidFill>
                  <a:schemeClr val="tx1"/>
                </a:solidFill>
              </a:rPr>
              <a:t>for </a:t>
            </a:r>
            <a:r>
              <a:rPr lang="en-US" dirty="0" smtClean="0">
                <a:solidFill>
                  <a:schemeClr val="tx1"/>
                </a:solidFill>
              </a:rPr>
              <a:t>nature seekers</a:t>
            </a:r>
          </a:p>
          <a:p>
            <a:r>
              <a:rPr lang="en-US" dirty="0" smtClean="0">
                <a:solidFill>
                  <a:schemeClr val="tx1"/>
                </a:solidFill>
              </a:rPr>
              <a:t>Arunachal Pradesh : the land of dawn lit mountains</a:t>
            </a:r>
            <a:endParaRPr lang="en-US" dirty="0">
              <a:solidFill>
                <a:schemeClr val="tx1"/>
              </a:solidFill>
            </a:endParaRPr>
          </a:p>
        </p:txBody>
      </p:sp>
    </p:spTree>
    <p:extLst>
      <p:ext uri="{BB962C8B-B14F-4D97-AF65-F5344CB8AC3E}">
        <p14:creationId xmlns:p14="http://schemas.microsoft.com/office/powerpoint/2010/main" val="30639892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69" y="586481"/>
            <a:ext cx="9912355" cy="819355"/>
          </a:xfrm>
        </p:spPr>
        <p:txBody>
          <a:bodyPr/>
          <a:lstStyle/>
          <a:p>
            <a:r>
              <a:rPr lang="en-US" dirty="0" smtClean="0"/>
              <a:t>Taktsang gompa</a:t>
            </a:r>
            <a:endParaRPr lang="en-US" dirty="0"/>
          </a:p>
        </p:txBody>
      </p:sp>
      <p:sp>
        <p:nvSpPr>
          <p:cNvPr id="3" name="Picture Placeholder 2"/>
          <p:cNvSpPr>
            <a:spLocks noGrp="1"/>
          </p:cNvSpPr>
          <p:nvPr>
            <p:ph type="pic" idx="1"/>
          </p:nvPr>
        </p:nvSpPr>
        <p:spPr>
          <a:xfrm>
            <a:off x="1139869" y="1793446"/>
            <a:ext cx="9912354" cy="3299778"/>
          </a:xfrm>
        </p:spPr>
      </p:sp>
      <p:sp>
        <p:nvSpPr>
          <p:cNvPr id="4" name="Text Placeholder 3"/>
          <p:cNvSpPr>
            <a:spLocks noGrp="1"/>
          </p:cNvSpPr>
          <p:nvPr>
            <p:ph type="body" sz="half" idx="2"/>
          </p:nvPr>
        </p:nvSpPr>
        <p:spPr>
          <a:xfrm>
            <a:off x="1141364" y="5124020"/>
            <a:ext cx="9910859" cy="1327580"/>
          </a:xfrm>
        </p:spPr>
        <p:txBody>
          <a:bodyPr>
            <a:normAutofit/>
          </a:bodyPr>
          <a:lstStyle/>
          <a:p>
            <a:r>
              <a:rPr lang="en-US" dirty="0"/>
              <a:t>Located atop a hillock at an altitude of about 12,500 to 13,000 feet and surrounded by dense coniferous forest and lofty mountains, this monastery helps you find your inner peace</a:t>
            </a:r>
            <a:r>
              <a:rPr lang="en-US" dirty="0" smtClean="0"/>
              <a:t>.</a:t>
            </a:r>
            <a:r>
              <a:rPr lang="en-US" dirty="0"/>
              <a:t> With its tranquil surroundings, the only sound you hear is of your beating heart and the blowing wind. The overall atmosphere of this place is so calm and soothing that wouldn’t want to leave this place at all.</a:t>
            </a:r>
          </a:p>
        </p:txBody>
      </p:sp>
      <p:pic>
        <p:nvPicPr>
          <p:cNvPr id="10242" name="Picture 2" descr="Taktsang Monastery | Tiger Nest Monastery | Bhutan Travel | Druk As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69" y="1787680"/>
            <a:ext cx="5133931" cy="328717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aktsang Gompa, Bum La Road - Tourist Attraction in Tawang - Justd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1788170"/>
            <a:ext cx="4651422" cy="327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781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69" y="586481"/>
            <a:ext cx="9912355" cy="819355"/>
          </a:xfrm>
        </p:spPr>
        <p:txBody>
          <a:bodyPr/>
          <a:lstStyle/>
          <a:p>
            <a:r>
              <a:rPr lang="en-US" dirty="0" smtClean="0"/>
              <a:t>Tawang monastery</a:t>
            </a:r>
            <a:endParaRPr lang="en-US" dirty="0"/>
          </a:p>
        </p:txBody>
      </p:sp>
      <p:sp>
        <p:nvSpPr>
          <p:cNvPr id="3" name="Picture Placeholder 2"/>
          <p:cNvSpPr>
            <a:spLocks noGrp="1"/>
          </p:cNvSpPr>
          <p:nvPr>
            <p:ph type="pic" idx="1"/>
          </p:nvPr>
        </p:nvSpPr>
        <p:spPr>
          <a:xfrm>
            <a:off x="1139869" y="1817462"/>
            <a:ext cx="9912354" cy="3299778"/>
          </a:xfrm>
        </p:spPr>
      </p:sp>
      <p:sp>
        <p:nvSpPr>
          <p:cNvPr id="4" name="Text Placeholder 3"/>
          <p:cNvSpPr>
            <a:spLocks noGrp="1"/>
          </p:cNvSpPr>
          <p:nvPr>
            <p:ph type="body" sz="half" idx="2"/>
          </p:nvPr>
        </p:nvSpPr>
        <p:spPr>
          <a:xfrm>
            <a:off x="1141364" y="5124020"/>
            <a:ext cx="9910859" cy="1327580"/>
          </a:xfrm>
        </p:spPr>
        <p:txBody>
          <a:bodyPr>
            <a:normAutofit/>
          </a:bodyPr>
          <a:lstStyle/>
          <a:p>
            <a:r>
              <a:rPr lang="en-US" dirty="0"/>
              <a:t>Famous as the largest monastery in </a:t>
            </a:r>
            <a:r>
              <a:rPr lang="en-US" dirty="0" smtClean="0"/>
              <a:t>India and also </a:t>
            </a:r>
            <a:r>
              <a:rPr lang="en-US" dirty="0"/>
              <a:t>famous as </a:t>
            </a:r>
            <a:r>
              <a:rPr lang="en-US" dirty="0" err="1"/>
              <a:t>Galden</a:t>
            </a:r>
            <a:r>
              <a:rPr lang="en-US" dirty="0"/>
              <a:t> </a:t>
            </a:r>
            <a:r>
              <a:rPr lang="en-US" dirty="0" err="1"/>
              <a:t>Namgyal</a:t>
            </a:r>
            <a:r>
              <a:rPr lang="en-US" dirty="0"/>
              <a:t> </a:t>
            </a:r>
            <a:r>
              <a:rPr lang="en-US" dirty="0" err="1"/>
              <a:t>Lhatse</a:t>
            </a:r>
            <a:r>
              <a:rPr lang="en-US" dirty="0"/>
              <a:t>, Tawang Monastery is one of the most holy sites for the faith of Mahayana Buddhism. Belonging to the Gelugpa sect of Buddhism, </a:t>
            </a:r>
            <a:r>
              <a:rPr lang="en-US" dirty="0" smtClean="0"/>
              <a:t>It </a:t>
            </a:r>
            <a:r>
              <a:rPr lang="en-US" dirty="0"/>
              <a:t>is home to over 300 monks and holds 17 </a:t>
            </a:r>
            <a:r>
              <a:rPr lang="en-US" dirty="0" err="1"/>
              <a:t>gompas</a:t>
            </a:r>
            <a:r>
              <a:rPr lang="en-US" dirty="0"/>
              <a:t> in the </a:t>
            </a:r>
            <a:r>
              <a:rPr lang="en-US" dirty="0" smtClean="0"/>
              <a:t>region.</a:t>
            </a:r>
            <a:r>
              <a:rPr lang="en-US" dirty="0"/>
              <a:t> </a:t>
            </a:r>
            <a:r>
              <a:rPr lang="en-US" dirty="0" smtClean="0"/>
              <a:t>Some things </a:t>
            </a:r>
            <a:r>
              <a:rPr lang="en-US" dirty="0"/>
              <a:t>to look forward to at Tawang Monastery are sketches and paintings of Bodhisattvas, silver silk casket dedicated to Goddess Shri Devi and many other works of art</a:t>
            </a:r>
            <a:r>
              <a:rPr lang="en-US" dirty="0" smtClean="0"/>
              <a:t>.</a:t>
            </a:r>
            <a:endParaRPr lang="en-US" dirty="0"/>
          </a:p>
          <a:p>
            <a:endParaRPr lang="en-US" dirty="0"/>
          </a:p>
        </p:txBody>
      </p:sp>
      <p:pic>
        <p:nvPicPr>
          <p:cNvPr id="11266" name="Picture 2" descr="Tawang Monastery- The Largest Buddhist Monastery Of India Has Had ..."/>
          <p:cNvPicPr>
            <a:picLocks noChangeAspect="1" noChangeArrowheads="1"/>
          </p:cNvPicPr>
          <p:nvPr/>
        </p:nvPicPr>
        <p:blipFill rotWithShape="1">
          <a:blip r:embed="rId2">
            <a:extLst>
              <a:ext uri="{28A0092B-C50C-407E-A947-70E740481C1C}">
                <a14:useLocalDpi xmlns:a14="http://schemas.microsoft.com/office/drawing/2010/main" val="0"/>
              </a:ext>
            </a:extLst>
          </a:blip>
          <a:srcRect t="14350" b="4536"/>
          <a:stretch/>
        </p:blipFill>
        <p:spPr bwMode="auto">
          <a:xfrm>
            <a:off x="1139869" y="1816101"/>
            <a:ext cx="9912354"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4842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69" y="586481"/>
            <a:ext cx="9912355" cy="819355"/>
          </a:xfrm>
        </p:spPr>
        <p:txBody>
          <a:bodyPr/>
          <a:lstStyle/>
          <a:p>
            <a:r>
              <a:rPr lang="en-US" dirty="0" err="1" smtClean="0"/>
              <a:t>Shong-tser</a:t>
            </a:r>
            <a:r>
              <a:rPr lang="en-US" dirty="0" smtClean="0"/>
              <a:t> lake</a:t>
            </a:r>
            <a:endParaRPr lang="en-US" dirty="0"/>
          </a:p>
        </p:txBody>
      </p:sp>
      <p:sp>
        <p:nvSpPr>
          <p:cNvPr id="3" name="Picture Placeholder 2"/>
          <p:cNvSpPr>
            <a:spLocks noGrp="1"/>
          </p:cNvSpPr>
          <p:nvPr>
            <p:ph type="pic" idx="1"/>
          </p:nvPr>
        </p:nvSpPr>
        <p:spPr>
          <a:xfrm>
            <a:off x="1139869" y="1817462"/>
            <a:ext cx="9912354" cy="3299778"/>
          </a:xfrm>
        </p:spPr>
      </p:sp>
      <p:sp>
        <p:nvSpPr>
          <p:cNvPr id="4" name="Text Placeholder 3"/>
          <p:cNvSpPr>
            <a:spLocks noGrp="1"/>
          </p:cNvSpPr>
          <p:nvPr>
            <p:ph type="body" sz="half" idx="2"/>
          </p:nvPr>
        </p:nvSpPr>
        <p:spPr>
          <a:xfrm>
            <a:off x="1141364" y="5124020"/>
            <a:ext cx="9910859" cy="1327580"/>
          </a:xfrm>
        </p:spPr>
        <p:txBody>
          <a:bodyPr>
            <a:normAutofit/>
          </a:bodyPr>
          <a:lstStyle/>
          <a:p>
            <a:r>
              <a:rPr lang="en-US" dirty="0" err="1"/>
              <a:t>Shonga-Tser</a:t>
            </a:r>
            <a:r>
              <a:rPr lang="en-US" dirty="0"/>
              <a:t> Lake is known to be the place where the famous Bollywood song from the movie </a:t>
            </a:r>
            <a:r>
              <a:rPr lang="en-US" dirty="0" err="1"/>
              <a:t>Koyala</a:t>
            </a:r>
            <a:r>
              <a:rPr lang="en-US" dirty="0"/>
              <a:t> was </a:t>
            </a:r>
            <a:r>
              <a:rPr lang="en-US" dirty="0" err="1" smtClean="0"/>
              <a:t>shot.It</a:t>
            </a:r>
            <a:r>
              <a:rPr lang="en-US" dirty="0" smtClean="0"/>
              <a:t> is also known as </a:t>
            </a:r>
            <a:r>
              <a:rPr lang="en-US" dirty="0" err="1" smtClean="0"/>
              <a:t>Madhuri</a:t>
            </a:r>
            <a:r>
              <a:rPr lang="en-US" dirty="0" smtClean="0"/>
              <a:t> Lake. </a:t>
            </a:r>
            <a:r>
              <a:rPr lang="en-US" dirty="0"/>
              <a:t>A photographer’s delight, </a:t>
            </a:r>
            <a:r>
              <a:rPr lang="en-US" dirty="0" err="1"/>
              <a:t>Shonga</a:t>
            </a:r>
            <a:r>
              <a:rPr lang="en-US" dirty="0"/>
              <a:t> </a:t>
            </a:r>
            <a:r>
              <a:rPr lang="en-US" dirty="0" err="1"/>
              <a:t>Tser</a:t>
            </a:r>
            <a:r>
              <a:rPr lang="en-US" dirty="0"/>
              <a:t> Lake is a remarkable place to enjoy a casual stroll and bask in the serene atmosphere. The awe-inspiring lake is a great crowd puller in Tawang and offers a respite from the noise and pollution of the cities.</a:t>
            </a:r>
          </a:p>
        </p:txBody>
      </p:sp>
      <p:pic>
        <p:nvPicPr>
          <p:cNvPr id="5" name="Picture 2" descr="Best 18 Places to Visit and Things to do While Your Stay in Tawang"/>
          <p:cNvPicPr>
            <a:picLocks noChangeAspect="1" noChangeArrowheads="1"/>
          </p:cNvPicPr>
          <p:nvPr/>
        </p:nvPicPr>
        <p:blipFill rotWithShape="1">
          <a:blip r:embed="rId2">
            <a:extLst>
              <a:ext uri="{28A0092B-C50C-407E-A947-70E740481C1C}">
                <a14:useLocalDpi xmlns:a14="http://schemas.microsoft.com/office/drawing/2010/main" val="0"/>
              </a:ext>
            </a:extLst>
          </a:blip>
          <a:srcRect t="19422"/>
          <a:stretch/>
        </p:blipFill>
        <p:spPr bwMode="auto">
          <a:xfrm>
            <a:off x="1139870" y="1816100"/>
            <a:ext cx="9912354" cy="330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554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69" y="586481"/>
            <a:ext cx="9912355" cy="819355"/>
          </a:xfrm>
        </p:spPr>
        <p:txBody>
          <a:bodyPr/>
          <a:lstStyle/>
          <a:p>
            <a:r>
              <a:rPr lang="en-US" dirty="0" err="1" smtClean="0"/>
              <a:t>Nurunang</a:t>
            </a:r>
            <a:r>
              <a:rPr lang="en-US" dirty="0" smtClean="0"/>
              <a:t> falls</a:t>
            </a:r>
            <a:endParaRPr lang="en-US" dirty="0"/>
          </a:p>
        </p:txBody>
      </p:sp>
      <p:sp>
        <p:nvSpPr>
          <p:cNvPr id="3" name="Picture Placeholder 2"/>
          <p:cNvSpPr>
            <a:spLocks noGrp="1"/>
          </p:cNvSpPr>
          <p:nvPr>
            <p:ph type="pic" idx="1"/>
          </p:nvPr>
        </p:nvSpPr>
        <p:spPr>
          <a:xfrm>
            <a:off x="1139869" y="1817462"/>
            <a:ext cx="9912354" cy="3299778"/>
          </a:xfrm>
        </p:spPr>
      </p:sp>
      <p:sp>
        <p:nvSpPr>
          <p:cNvPr id="4" name="Text Placeholder 3"/>
          <p:cNvSpPr>
            <a:spLocks noGrp="1"/>
          </p:cNvSpPr>
          <p:nvPr>
            <p:ph type="body" sz="half" idx="2"/>
          </p:nvPr>
        </p:nvSpPr>
        <p:spPr>
          <a:xfrm>
            <a:off x="1141364" y="5124020"/>
            <a:ext cx="9910859" cy="1327580"/>
          </a:xfrm>
        </p:spPr>
        <p:txBody>
          <a:bodyPr>
            <a:normAutofit/>
          </a:bodyPr>
          <a:lstStyle/>
          <a:p>
            <a:r>
              <a:rPr lang="en-US" dirty="0" smtClean="0"/>
              <a:t>Located </a:t>
            </a:r>
            <a:r>
              <a:rPr lang="en-US" dirty="0"/>
              <a:t>at a height of 6000 </a:t>
            </a:r>
            <a:r>
              <a:rPr lang="en-US" dirty="0" err="1"/>
              <a:t>ft</a:t>
            </a:r>
            <a:r>
              <a:rPr lang="en-US" dirty="0"/>
              <a:t> above sea level, </a:t>
            </a:r>
            <a:r>
              <a:rPr lang="en-US" dirty="0" err="1"/>
              <a:t>Nuranang</a:t>
            </a:r>
            <a:r>
              <a:rPr lang="en-US" dirty="0"/>
              <a:t> Falls takes you in the middle of untouched forests as you the enjoy the wonder of nature. Encompassed by pristine hills, verdant greenery and a thick cover of mist, </a:t>
            </a:r>
            <a:r>
              <a:rPr lang="en-US" dirty="0" err="1"/>
              <a:t>Nuranang</a:t>
            </a:r>
            <a:r>
              <a:rPr lang="en-US" dirty="0"/>
              <a:t> Falls is one of the must-visit tourist places in Tawang if you are a nature lover looking to relax and unwind.</a:t>
            </a:r>
          </a:p>
          <a:p>
            <a:endParaRPr lang="en-US" dirty="0"/>
          </a:p>
        </p:txBody>
      </p:sp>
      <p:pic>
        <p:nvPicPr>
          <p:cNvPr id="13314" name="Picture 2" descr="Nuranang falls | Amit Rawat | Flick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69" y="1807538"/>
            <a:ext cx="4841831" cy="331648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Nuranang Falls in Tawang district of Arunachal Pradesh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1" y="1807538"/>
            <a:ext cx="5070522" cy="329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439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69" y="586481"/>
            <a:ext cx="9912355" cy="819355"/>
          </a:xfrm>
        </p:spPr>
        <p:txBody>
          <a:bodyPr/>
          <a:lstStyle/>
          <a:p>
            <a:r>
              <a:rPr lang="en-US" dirty="0" smtClean="0"/>
              <a:t>p. Tso lake</a:t>
            </a:r>
            <a:endParaRPr lang="en-US" dirty="0"/>
          </a:p>
        </p:txBody>
      </p:sp>
      <p:sp>
        <p:nvSpPr>
          <p:cNvPr id="3" name="Picture Placeholder 2"/>
          <p:cNvSpPr>
            <a:spLocks noGrp="1"/>
          </p:cNvSpPr>
          <p:nvPr>
            <p:ph type="pic" idx="1"/>
          </p:nvPr>
        </p:nvSpPr>
        <p:spPr>
          <a:xfrm>
            <a:off x="1139869" y="1817462"/>
            <a:ext cx="9912354" cy="3299778"/>
          </a:xfrm>
        </p:spPr>
      </p:sp>
      <p:sp>
        <p:nvSpPr>
          <p:cNvPr id="4" name="Text Placeholder 3"/>
          <p:cNvSpPr>
            <a:spLocks noGrp="1"/>
          </p:cNvSpPr>
          <p:nvPr>
            <p:ph type="body" sz="half" idx="2"/>
          </p:nvPr>
        </p:nvSpPr>
        <p:spPr>
          <a:xfrm>
            <a:off x="1141364" y="5124020"/>
            <a:ext cx="9910859" cy="1327580"/>
          </a:xfrm>
        </p:spPr>
        <p:txBody>
          <a:bodyPr>
            <a:normAutofit lnSpcReduction="10000"/>
          </a:bodyPr>
          <a:lstStyle/>
          <a:p>
            <a:r>
              <a:rPr lang="en-US" dirty="0"/>
              <a:t>Encompassed by blue lapis flowers, Peng </a:t>
            </a:r>
            <a:r>
              <a:rPr lang="en-US" dirty="0" err="1"/>
              <a:t>Teng</a:t>
            </a:r>
            <a:r>
              <a:rPr lang="en-US" dirty="0"/>
              <a:t> Tso Lake is one of the most beautiful places in Tawang. The place boasts of picturesque natural beauty and makes a surreal landscape with the flowers and snow. The calm waters of this serene lake offer a splendid view of the Himalayas that adorn the background. </a:t>
            </a:r>
          </a:p>
          <a:p>
            <a:r>
              <a:rPr lang="en-US" dirty="0"/>
              <a:t>Maintained by the Indian army, this lake is located 17 km away from the main town and attracts a number of tourists.</a:t>
            </a:r>
          </a:p>
          <a:p>
            <a:endParaRPr lang="en-US" dirty="0"/>
          </a:p>
        </p:txBody>
      </p:sp>
      <p:pic>
        <p:nvPicPr>
          <p:cNvPr id="15362" name="Picture 2" descr="tawang ptso lake – JNR GLOBETROTTERS PVT. LT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69" y="1817462"/>
            <a:ext cx="9912354" cy="330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82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69" y="586481"/>
            <a:ext cx="9912355" cy="819355"/>
          </a:xfrm>
        </p:spPr>
        <p:txBody>
          <a:bodyPr/>
          <a:lstStyle/>
          <a:p>
            <a:r>
              <a:rPr lang="en-US" dirty="0" smtClean="0"/>
              <a:t>Tawang war memoria</a:t>
            </a:r>
            <a:r>
              <a:rPr lang="en-US" dirty="0"/>
              <a:t>l</a:t>
            </a:r>
          </a:p>
        </p:txBody>
      </p:sp>
      <p:sp>
        <p:nvSpPr>
          <p:cNvPr id="3" name="Picture Placeholder 2"/>
          <p:cNvSpPr>
            <a:spLocks noGrp="1"/>
          </p:cNvSpPr>
          <p:nvPr>
            <p:ph type="pic" idx="1"/>
          </p:nvPr>
        </p:nvSpPr>
        <p:spPr>
          <a:xfrm>
            <a:off x="1139869" y="1817462"/>
            <a:ext cx="9912354" cy="3299778"/>
          </a:xfrm>
        </p:spPr>
      </p:sp>
      <p:sp>
        <p:nvSpPr>
          <p:cNvPr id="4" name="Text Placeholder 3"/>
          <p:cNvSpPr>
            <a:spLocks noGrp="1"/>
          </p:cNvSpPr>
          <p:nvPr>
            <p:ph type="body" sz="half" idx="2"/>
          </p:nvPr>
        </p:nvSpPr>
        <p:spPr>
          <a:xfrm>
            <a:off x="1141364" y="5124020"/>
            <a:ext cx="9910859" cy="1327580"/>
          </a:xfrm>
        </p:spPr>
        <p:txBody>
          <a:bodyPr>
            <a:normAutofit fontScale="92500" lnSpcReduction="20000"/>
          </a:bodyPr>
          <a:lstStyle/>
          <a:p>
            <a:r>
              <a:rPr lang="en-US" dirty="0" smtClean="0"/>
              <a:t>Tawang </a:t>
            </a:r>
            <a:r>
              <a:rPr lang="en-US" dirty="0"/>
              <a:t>War Memorial is a wonderful spot among places to visit in Tawang to cherish some patriotic </a:t>
            </a:r>
            <a:r>
              <a:rPr lang="en-US" dirty="0" smtClean="0"/>
              <a:t>fervor </a:t>
            </a:r>
            <a:r>
              <a:rPr lang="en-US" dirty="0"/>
              <a:t>in Tawang. </a:t>
            </a:r>
            <a:r>
              <a:rPr lang="en-US" dirty="0" smtClean="0"/>
              <a:t>Commemorating </a:t>
            </a:r>
            <a:r>
              <a:rPr lang="en-US" dirty="0"/>
              <a:t>the bravery of martyred Indian soldiers who laid down their lives in the 1962 Indo-China War, Tawang War Memorial is an important place to visit when you are there. Built in the memory of 2140 Indian soldiers who laid down their lives in the war, Tawang War Memorial is a fitting place to show your love for the nation and relive those historical events.</a:t>
            </a:r>
          </a:p>
          <a:p>
            <a:endParaRPr lang="en-US" dirty="0"/>
          </a:p>
        </p:txBody>
      </p:sp>
      <p:pic>
        <p:nvPicPr>
          <p:cNvPr id="16386" name="Picture 2" descr="Tawang War Memorial, Tawang, India: View Images, Timing and ..."/>
          <p:cNvPicPr>
            <a:picLocks noChangeAspect="1" noChangeArrowheads="1"/>
          </p:cNvPicPr>
          <p:nvPr/>
        </p:nvPicPr>
        <p:blipFill rotWithShape="1">
          <a:blip r:embed="rId2">
            <a:extLst>
              <a:ext uri="{28A0092B-C50C-407E-A947-70E740481C1C}">
                <a14:useLocalDpi xmlns:a14="http://schemas.microsoft.com/office/drawing/2010/main" val="0"/>
              </a:ext>
            </a:extLst>
          </a:blip>
          <a:srcRect t="30346"/>
          <a:stretch/>
        </p:blipFill>
        <p:spPr bwMode="auto">
          <a:xfrm>
            <a:off x="1139869" y="1676400"/>
            <a:ext cx="9912354" cy="344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129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3113087" cy="1478570"/>
          </a:xfrm>
        </p:spPr>
        <p:txBody>
          <a:bodyPr/>
          <a:lstStyle/>
          <a:p>
            <a:r>
              <a:rPr lang="en-US" dirty="0" smtClean="0"/>
              <a:t>Things to do</a:t>
            </a:r>
            <a:endParaRPr lang="en-US" dirty="0"/>
          </a:p>
        </p:txBody>
      </p:sp>
      <p:sp>
        <p:nvSpPr>
          <p:cNvPr id="3" name="Content Placeholder 2"/>
          <p:cNvSpPr>
            <a:spLocks noGrp="1"/>
          </p:cNvSpPr>
          <p:nvPr>
            <p:ph idx="1"/>
          </p:nvPr>
        </p:nvSpPr>
        <p:spPr>
          <a:xfrm>
            <a:off x="1141413" y="2249487"/>
            <a:ext cx="5767388" cy="3541714"/>
          </a:xfrm>
        </p:spPr>
        <p:txBody>
          <a:bodyPr>
            <a:normAutofit fontScale="92500" lnSpcReduction="10000"/>
          </a:bodyPr>
          <a:lstStyle/>
          <a:p>
            <a:r>
              <a:rPr lang="en-US" dirty="0" smtClean="0"/>
              <a:t>Mountain biking</a:t>
            </a:r>
            <a:endParaRPr lang="en-US" dirty="0" smtClean="0"/>
          </a:p>
          <a:p>
            <a:r>
              <a:rPr lang="en-US" dirty="0" smtClean="0"/>
              <a:t>Shop </a:t>
            </a:r>
            <a:r>
              <a:rPr lang="en-US" dirty="0"/>
              <a:t>at Tibetan Settlement </a:t>
            </a:r>
            <a:r>
              <a:rPr lang="en-US" dirty="0" smtClean="0"/>
              <a:t>Market</a:t>
            </a:r>
            <a:endParaRPr lang="en-US" dirty="0" smtClean="0"/>
          </a:p>
          <a:p>
            <a:r>
              <a:rPr lang="en-US" dirty="0" smtClean="0"/>
              <a:t>Hiking </a:t>
            </a:r>
            <a:r>
              <a:rPr lang="en-US" dirty="0" smtClean="0"/>
              <a:t>at the </a:t>
            </a:r>
            <a:r>
              <a:rPr lang="en-US" dirty="0" smtClean="0"/>
              <a:t>Gorichen peak</a:t>
            </a:r>
          </a:p>
          <a:p>
            <a:r>
              <a:rPr lang="en-US" dirty="0" smtClean="0"/>
              <a:t>Eat what’s best in area</a:t>
            </a:r>
            <a:endParaRPr lang="en-US" dirty="0" smtClean="0"/>
          </a:p>
          <a:p>
            <a:r>
              <a:rPr lang="en-US" dirty="0" smtClean="0"/>
              <a:t>Travel to </a:t>
            </a:r>
            <a:r>
              <a:rPr lang="en-US" dirty="0" err="1" smtClean="0"/>
              <a:t>sela</a:t>
            </a:r>
            <a:r>
              <a:rPr lang="en-US" dirty="0" smtClean="0"/>
              <a:t> </a:t>
            </a:r>
            <a:r>
              <a:rPr lang="en-US" dirty="0" smtClean="0"/>
              <a:t>pass</a:t>
            </a:r>
          </a:p>
          <a:p>
            <a:r>
              <a:rPr lang="en-US" dirty="0"/>
              <a:t>Meditate in the monastery in the midst of clouds</a:t>
            </a:r>
            <a:endParaRPr lang="en-US" dirty="0" smtClean="0"/>
          </a:p>
          <a:p>
            <a:r>
              <a:rPr lang="en-US" dirty="0" smtClean="0"/>
              <a:t>Sunset at </a:t>
            </a:r>
            <a:r>
              <a:rPr lang="en-US" dirty="0" err="1" smtClean="0"/>
              <a:t>shonga-tser</a:t>
            </a:r>
            <a:r>
              <a:rPr lang="en-US" dirty="0" smtClean="0"/>
              <a:t> lake</a:t>
            </a:r>
            <a:endParaRPr lang="en-US" dirty="0"/>
          </a:p>
        </p:txBody>
      </p:sp>
      <p:pic>
        <p:nvPicPr>
          <p:cNvPr id="17410" name="Picture 2" descr="Image may contain: one or more people and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197" y="3247789"/>
            <a:ext cx="5111804" cy="361021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Browse Tawang Monastery, Tawang Photos and Image Gallery | HolidayI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196" y="11052"/>
            <a:ext cx="5111804" cy="340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0418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515447"/>
            <a:ext cx="6019800" cy="3009900"/>
          </a:xfrm>
          <a:prstGeom prst="rect">
            <a:avLst/>
          </a:prstGeom>
        </p:spPr>
      </p:pic>
      <p:pic>
        <p:nvPicPr>
          <p:cNvPr id="18442" name="Picture 10" descr="Vector Car Transparent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1" y="4076700"/>
            <a:ext cx="5651499" cy="32129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141412" y="-11965"/>
            <a:ext cx="9905998" cy="1478570"/>
          </a:xfrm>
        </p:spPr>
        <p:txBody>
          <a:bodyPr/>
          <a:lstStyle/>
          <a:p>
            <a:r>
              <a:rPr lang="en-US" dirty="0" smtClean="0"/>
              <a:t>How to reach</a:t>
            </a:r>
            <a:endParaRPr lang="en-US" dirty="0"/>
          </a:p>
        </p:txBody>
      </p:sp>
      <p:sp>
        <p:nvSpPr>
          <p:cNvPr id="3" name="Content Placeholder 2"/>
          <p:cNvSpPr>
            <a:spLocks noGrp="1"/>
          </p:cNvSpPr>
          <p:nvPr>
            <p:ph idx="1"/>
          </p:nvPr>
        </p:nvSpPr>
        <p:spPr>
          <a:xfrm>
            <a:off x="1141412" y="1480892"/>
            <a:ext cx="10174287" cy="4659313"/>
          </a:xfrm>
        </p:spPr>
        <p:txBody>
          <a:bodyPr>
            <a:normAutofit fontScale="70000" lnSpcReduction="20000"/>
          </a:bodyPr>
          <a:lstStyle/>
          <a:p>
            <a:pPr marL="0" indent="0">
              <a:buNone/>
            </a:pPr>
            <a:r>
              <a:rPr lang="en-US" b="1" dirty="0"/>
              <a:t>By air</a:t>
            </a:r>
            <a:endParaRPr lang="en-US" dirty="0"/>
          </a:p>
          <a:p>
            <a:r>
              <a:rPr lang="en-US" dirty="0"/>
              <a:t>Nearest airport from Tawang is located in Tezpur (Salonibari Airport) at a distance of 387 km</a:t>
            </a:r>
            <a:r>
              <a:rPr lang="en-US" dirty="0" smtClean="0"/>
              <a:t>. In </a:t>
            </a:r>
            <a:r>
              <a:rPr lang="en-US" dirty="0"/>
              <a:t>October 2014, Government of </a:t>
            </a:r>
            <a:r>
              <a:rPr lang="en-US" dirty="0" smtClean="0"/>
              <a:t>Arunachal </a:t>
            </a:r>
            <a:r>
              <a:rPr lang="en-US" dirty="0"/>
              <a:t>Pradesh </a:t>
            </a:r>
            <a:r>
              <a:rPr lang="en-US" dirty="0" smtClean="0"/>
              <a:t>started </a:t>
            </a:r>
            <a:r>
              <a:rPr lang="en-US" dirty="0"/>
              <a:t>helicopter facility to connect Tawang and Guwahati. The service is available twice a </a:t>
            </a:r>
            <a:r>
              <a:rPr lang="en-US" dirty="0" smtClean="0"/>
              <a:t>week</a:t>
            </a:r>
          </a:p>
          <a:p>
            <a:pPr marL="0" indent="0">
              <a:buNone/>
            </a:pPr>
            <a:r>
              <a:rPr lang="en-US" b="1" dirty="0" smtClean="0"/>
              <a:t>By road</a:t>
            </a:r>
            <a:endParaRPr lang="en-US" dirty="0"/>
          </a:p>
          <a:p>
            <a:r>
              <a:rPr lang="en-US" dirty="0"/>
              <a:t>Best way to reach Tawang through road is via cab or bus services. Arunachal Pradesh State Road Transport Corporation (APSRTC) and other private agencies have introduced regular bus services, most of which connect Tawang to Tezpur (319 km), </a:t>
            </a:r>
            <a:r>
              <a:rPr lang="en-US" dirty="0" err="1"/>
              <a:t>Bhalukpong</a:t>
            </a:r>
            <a:r>
              <a:rPr lang="en-US" dirty="0"/>
              <a:t> (262 km), </a:t>
            </a:r>
            <a:r>
              <a:rPr lang="en-US" dirty="0" err="1"/>
              <a:t>Nagaon</a:t>
            </a:r>
            <a:r>
              <a:rPr lang="en-US" dirty="0"/>
              <a:t> (383 km), </a:t>
            </a:r>
            <a:r>
              <a:rPr lang="en-US" dirty="0" err="1"/>
              <a:t>Missamari</a:t>
            </a:r>
            <a:r>
              <a:rPr lang="en-US" dirty="0"/>
              <a:t> (320 km), East Kameng (381 km), </a:t>
            </a:r>
            <a:r>
              <a:rPr lang="en-US" dirty="0" err="1"/>
              <a:t>Dhula</a:t>
            </a:r>
            <a:r>
              <a:rPr lang="en-US" dirty="0"/>
              <a:t> (420 km), Itanagar (440 km), Sagali (502 km), </a:t>
            </a:r>
            <a:r>
              <a:rPr lang="en-US" dirty="0" err="1"/>
              <a:t>Udalguri</a:t>
            </a:r>
            <a:r>
              <a:rPr lang="en-US" dirty="0"/>
              <a:t> (390 km) and other towns and cities.</a:t>
            </a:r>
          </a:p>
          <a:p>
            <a:pPr marL="0" indent="0">
              <a:buNone/>
            </a:pPr>
            <a:r>
              <a:rPr lang="en-US" b="1" dirty="0"/>
              <a:t>By </a:t>
            </a:r>
            <a:r>
              <a:rPr lang="en-US" b="1" dirty="0" smtClean="0"/>
              <a:t>train</a:t>
            </a:r>
            <a:endParaRPr lang="en-US" dirty="0"/>
          </a:p>
          <a:p>
            <a:r>
              <a:rPr lang="en-US" dirty="0"/>
              <a:t>Nearest railway station from Tawang is Rangapara Railway Station, at a distance of 383 km. It is well connected to major cities and towns of North-east India. About 88 stations are directly connected to Rangapara Railway Station.</a:t>
            </a:r>
          </a:p>
        </p:txBody>
      </p:sp>
    </p:spTree>
    <p:extLst>
      <p:ext uri="{BB962C8B-B14F-4D97-AF65-F5344CB8AC3E}">
        <p14:creationId xmlns:p14="http://schemas.microsoft.com/office/powerpoint/2010/main" val="61526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100+ Thank You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10621" y="5290313"/>
            <a:ext cx="1981379" cy="1200329"/>
          </a:xfrm>
          <a:prstGeom prst="rect">
            <a:avLst/>
          </a:prstGeom>
          <a:noFill/>
        </p:spPr>
        <p:txBody>
          <a:bodyPr wrap="square" rtlCol="0">
            <a:spAutoFit/>
          </a:bodyPr>
          <a:lstStyle/>
          <a:p>
            <a:r>
              <a:rPr lang="en-US" dirty="0" smtClean="0"/>
              <a:t>By </a:t>
            </a:r>
            <a:r>
              <a:rPr lang="en-US" dirty="0" smtClean="0"/>
              <a:t>:</a:t>
            </a:r>
            <a:endParaRPr lang="en-US" dirty="0" smtClean="0"/>
          </a:p>
          <a:p>
            <a:r>
              <a:rPr lang="en-US" dirty="0" smtClean="0"/>
              <a:t>Chirag Kapoor</a:t>
            </a:r>
          </a:p>
          <a:p>
            <a:r>
              <a:rPr lang="en-US" dirty="0" smtClean="0"/>
              <a:t>00911804418</a:t>
            </a:r>
          </a:p>
          <a:p>
            <a:r>
              <a:rPr lang="en-US" dirty="0" smtClean="0"/>
              <a:t>MCA 4</a:t>
            </a:r>
            <a:r>
              <a:rPr lang="en-US" baseline="30000" dirty="0" smtClean="0"/>
              <a:t>th</a:t>
            </a:r>
            <a:r>
              <a:rPr lang="en-US" dirty="0" smtClean="0"/>
              <a:t> </a:t>
            </a:r>
            <a:r>
              <a:rPr lang="en-US" dirty="0" err="1" smtClean="0"/>
              <a:t>Sem</a:t>
            </a:r>
            <a:endParaRPr lang="en-US" dirty="0"/>
          </a:p>
        </p:txBody>
      </p:sp>
    </p:spTree>
    <p:extLst>
      <p:ext uri="{BB962C8B-B14F-4D97-AF65-F5344CB8AC3E}">
        <p14:creationId xmlns:p14="http://schemas.microsoft.com/office/powerpoint/2010/main" val="754271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Tawang	</a:t>
            </a:r>
            <a:endParaRPr lang="en-US" dirty="0"/>
          </a:p>
        </p:txBody>
      </p:sp>
      <p:sp>
        <p:nvSpPr>
          <p:cNvPr id="6" name="Content Placeholder 5"/>
          <p:cNvSpPr>
            <a:spLocks noGrp="1"/>
          </p:cNvSpPr>
          <p:nvPr>
            <p:ph idx="1"/>
          </p:nvPr>
        </p:nvSpPr>
        <p:spPr>
          <a:xfrm>
            <a:off x="1141412" y="1906587"/>
            <a:ext cx="9905999" cy="3541714"/>
          </a:xfrm>
        </p:spPr>
        <p:txBody>
          <a:bodyPr>
            <a:normAutofit fontScale="92500" lnSpcReduction="10000"/>
          </a:bodyPr>
          <a:lstStyle/>
          <a:p>
            <a:pPr marL="0" indent="0">
              <a:buNone/>
            </a:pPr>
            <a:r>
              <a:rPr lang="en-US" dirty="0" smtClean="0"/>
              <a:t>The beautiful town of </a:t>
            </a:r>
            <a:r>
              <a:rPr lang="en-US" dirty="0"/>
              <a:t>T</a:t>
            </a:r>
            <a:r>
              <a:rPr lang="en-US" dirty="0" smtClean="0"/>
              <a:t>awang ,also pronounced as </a:t>
            </a:r>
            <a:r>
              <a:rPr lang="en-US" dirty="0"/>
              <a:t>Dawang has many sceneries to make your trip a picturesque one. However, what begins to define the area is its significance for Buddhist monks. Tawang is the place to go for monasteries, with the </a:t>
            </a:r>
            <a:r>
              <a:rPr lang="en-US" dirty="0">
                <a:hlinkClick r:id="rId2"/>
              </a:rPr>
              <a:t>Tawang Monastery</a:t>
            </a:r>
            <a:r>
              <a:rPr lang="en-US" dirty="0"/>
              <a:t> being the most popular one and extremely sacred for the Buddhists. Tawang is a place which </a:t>
            </a:r>
            <a:r>
              <a:rPr lang="en-US" dirty="0" smtClean="0"/>
              <a:t>will flatter</a:t>
            </a:r>
          </a:p>
          <a:p>
            <a:pPr marL="0" indent="0">
              <a:buNone/>
            </a:pPr>
            <a:r>
              <a:rPr lang="en-US" dirty="0" smtClean="0"/>
              <a:t>you with its natural beauty wrapped in the </a:t>
            </a:r>
          </a:p>
          <a:p>
            <a:pPr marL="0" indent="0">
              <a:buNone/>
            </a:pPr>
            <a:r>
              <a:rPr lang="en-US" dirty="0" smtClean="0"/>
              <a:t>scent of spirituality.</a:t>
            </a:r>
          </a:p>
          <a:p>
            <a:pPr marL="0" indent="0">
              <a:buNone/>
            </a:pPr>
            <a:r>
              <a:rPr lang="en-US" dirty="0" smtClean="0"/>
              <a:t>Tawang </a:t>
            </a:r>
            <a:r>
              <a:rPr lang="en-US" dirty="0" smtClean="0"/>
              <a:t>is both historically and naturally endowed.</a:t>
            </a:r>
            <a:endParaRPr lang="en-US" dirty="0"/>
          </a:p>
        </p:txBody>
      </p:sp>
      <p:pic>
        <p:nvPicPr>
          <p:cNvPr id="5122" name="Picture 2" descr="BOMDILA - DIRANG - SELA PASS - TAWANG | WINTER RIDE | ARUNACHAL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1" y="3889772"/>
            <a:ext cx="5257800" cy="295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4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r>
              <a:rPr lang="en-US" dirty="0" smtClean="0"/>
              <a:t>history</a:t>
            </a:r>
            <a:endParaRPr lang="en-US" dirty="0"/>
          </a:p>
        </p:txBody>
      </p:sp>
      <p:sp>
        <p:nvSpPr>
          <p:cNvPr id="3" name="Content Placeholder 2"/>
          <p:cNvSpPr>
            <a:spLocks noGrp="1"/>
          </p:cNvSpPr>
          <p:nvPr>
            <p:ph idx="1"/>
          </p:nvPr>
        </p:nvSpPr>
        <p:spPr>
          <a:xfrm>
            <a:off x="1141412" y="1257300"/>
            <a:ext cx="10186987" cy="5334000"/>
          </a:xfrm>
        </p:spPr>
        <p:txBody>
          <a:bodyPr>
            <a:normAutofit fontScale="77500" lnSpcReduction="20000"/>
          </a:bodyPr>
          <a:lstStyle/>
          <a:p>
            <a:r>
              <a:rPr lang="en-US" dirty="0"/>
              <a:t>Tawang is inhabited by the </a:t>
            </a:r>
            <a:r>
              <a:rPr lang="en-US" dirty="0" err="1">
                <a:hlinkClick r:id="rId2" tooltip="Monpa people"/>
              </a:rPr>
              <a:t>Monpa</a:t>
            </a:r>
            <a:r>
              <a:rPr lang="en-US" dirty="0">
                <a:hlinkClick r:id="rId2" tooltip="Monpa people"/>
              </a:rPr>
              <a:t> people</a:t>
            </a:r>
            <a:r>
              <a:rPr lang="en-US" dirty="0"/>
              <a:t>. From 500 BC to 600 AD a kingdom known as Lhomon or Monyul ruled the </a:t>
            </a:r>
            <a:r>
              <a:rPr lang="en-US" dirty="0" smtClean="0"/>
              <a:t>area</a:t>
            </a:r>
            <a:r>
              <a:rPr lang="en-US" dirty="0"/>
              <a:t>.</a:t>
            </a:r>
            <a:r>
              <a:rPr lang="en-US" dirty="0"/>
              <a:t> The Monyul kingdom was later absorbed into the control of </a:t>
            </a:r>
            <a:r>
              <a:rPr lang="en-US" dirty="0" smtClean="0"/>
              <a:t>neighboring</a:t>
            </a:r>
            <a:r>
              <a:rPr lang="en-US" dirty="0"/>
              <a:t> </a:t>
            </a:r>
            <a:r>
              <a:rPr lang="en-US" dirty="0">
                <a:hlinkClick r:id="rId3" tooltip="Bhutan"/>
              </a:rPr>
              <a:t>Bhutan</a:t>
            </a:r>
            <a:r>
              <a:rPr lang="en-US" dirty="0"/>
              <a:t> and </a:t>
            </a:r>
            <a:r>
              <a:rPr lang="en-US" dirty="0" smtClean="0">
                <a:hlinkClick r:id="rId4" tooltip="Tibet"/>
              </a:rPr>
              <a:t>Tibet</a:t>
            </a:r>
            <a:r>
              <a:rPr lang="en-US" dirty="0" smtClean="0"/>
              <a:t>. Tawang </a:t>
            </a:r>
            <a:r>
              <a:rPr lang="en-US" dirty="0"/>
              <a:t>Monastery was founded by the Merak Lama Lodre Gyatso in 1681 in accordance with the wishes of the 5th Dalai Lama, </a:t>
            </a:r>
            <a:r>
              <a:rPr lang="en-US" dirty="0">
                <a:hlinkClick r:id="rId5" tooltip="Ngawang Lobsang Gyatso"/>
              </a:rPr>
              <a:t>Ngawang Lobsang Gyatso</a:t>
            </a:r>
            <a:r>
              <a:rPr lang="en-US" dirty="0" smtClean="0"/>
              <a:t>,. </a:t>
            </a:r>
            <a:r>
              <a:rPr lang="en-US" dirty="0"/>
              <a:t>The sixth Dalai Lama, </a:t>
            </a:r>
            <a:r>
              <a:rPr lang="en-US" dirty="0">
                <a:hlinkClick r:id="rId6" tooltip="Tsangyang Gyatso, 6th Dalai Lama"/>
              </a:rPr>
              <a:t>Tsangyang Gyatso</a:t>
            </a:r>
            <a:r>
              <a:rPr lang="en-US" dirty="0"/>
              <a:t>, was born in Tawang</a:t>
            </a:r>
            <a:r>
              <a:rPr lang="en-US" dirty="0" smtClean="0"/>
              <a:t>.</a:t>
            </a:r>
            <a:endParaRPr lang="en-US" dirty="0"/>
          </a:p>
          <a:p>
            <a:r>
              <a:rPr lang="en-US" dirty="0"/>
              <a:t>Tawang was historically part of </a:t>
            </a:r>
            <a:r>
              <a:rPr lang="en-US" dirty="0" smtClean="0"/>
              <a:t>Tibet In </a:t>
            </a:r>
            <a:r>
              <a:rPr lang="en-US" dirty="0"/>
              <a:t>1938, the British made a cautious move to assert sovereignty over Tawang by sending a small military column under Capt. G.S. Lightfoot to </a:t>
            </a:r>
            <a:r>
              <a:rPr lang="en-US" dirty="0" err="1" smtClean="0"/>
              <a:t>Tawang.After</a:t>
            </a:r>
            <a:r>
              <a:rPr lang="en-US" dirty="0" smtClean="0"/>
              <a:t> </a:t>
            </a:r>
            <a:r>
              <a:rPr lang="en-US" dirty="0"/>
              <a:t>the outbreak of the war with Japan in 1941, the government of </a:t>
            </a:r>
            <a:r>
              <a:rPr lang="en-US" dirty="0">
                <a:hlinkClick r:id="rId7" tooltip="Assam"/>
              </a:rPr>
              <a:t>Assam</a:t>
            </a:r>
            <a:r>
              <a:rPr lang="en-US" dirty="0"/>
              <a:t> undertook a number of 'forward policy' measures to tighten their hold on the North East Frontier Agency (NEFA) area, which later became Arunachal Pradesh</a:t>
            </a:r>
          </a:p>
          <a:p>
            <a:r>
              <a:rPr lang="en-US" dirty="0"/>
              <a:t>Tibet lost its independence in 1950's and was incorporated into the newly established People's Republic of China. Tibet also lost its independent diplomatic freedom and Tawang was now a stress point between India and China.</a:t>
            </a:r>
          </a:p>
          <a:p>
            <a:r>
              <a:rPr lang="en-US" dirty="0"/>
              <a:t>During the </a:t>
            </a:r>
            <a:r>
              <a:rPr lang="en-US" dirty="0">
                <a:hlinkClick r:id="rId8" tooltip="Sino-Indian war"/>
              </a:rPr>
              <a:t>Sino-Indian war</a:t>
            </a:r>
            <a:r>
              <a:rPr lang="en-US" dirty="0"/>
              <a:t> of 1962, Tawang fell briefly under Chinese control, but China withdrew its troops at the end of the war. Tawang again came under Indian administration.</a:t>
            </a:r>
          </a:p>
          <a:p>
            <a:r>
              <a:rPr lang="en-US" dirty="0"/>
              <a:t>Tawang district was formed in 1989, when it was split from </a:t>
            </a:r>
            <a:r>
              <a:rPr lang="en-US" dirty="0">
                <a:hlinkClick r:id="rId9" tooltip="West Kameng district"/>
              </a:rPr>
              <a:t>West Kameng </a:t>
            </a:r>
            <a:r>
              <a:rPr lang="en-US" dirty="0" smtClean="0">
                <a:hlinkClick r:id="rId9" tooltip="West Kameng district"/>
              </a:rPr>
              <a:t>district</a:t>
            </a:r>
            <a:r>
              <a:rPr lang="en-US" dirty="0" smtClean="0"/>
              <a:t>.</a:t>
            </a:r>
            <a:endParaRPr lang="en-US" dirty="0"/>
          </a:p>
        </p:txBody>
      </p:sp>
    </p:spTree>
    <p:extLst>
      <p:ext uri="{BB962C8B-B14F-4D97-AF65-F5344CB8AC3E}">
        <p14:creationId xmlns:p14="http://schemas.microsoft.com/office/powerpoint/2010/main" val="1337291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time to visit</a:t>
            </a:r>
            <a:endParaRPr lang="en-US" dirty="0"/>
          </a:p>
        </p:txBody>
      </p:sp>
      <p:sp>
        <p:nvSpPr>
          <p:cNvPr id="3" name="Content Placeholder 2"/>
          <p:cNvSpPr>
            <a:spLocks noGrp="1"/>
          </p:cNvSpPr>
          <p:nvPr>
            <p:ph idx="1"/>
          </p:nvPr>
        </p:nvSpPr>
        <p:spPr>
          <a:xfrm>
            <a:off x="1141411" y="2097088"/>
            <a:ext cx="9905999" cy="3541714"/>
          </a:xfrm>
        </p:spPr>
        <p:txBody>
          <a:bodyPr/>
          <a:lstStyle/>
          <a:p>
            <a:r>
              <a:rPr lang="en-US" dirty="0"/>
              <a:t>Summer is best time to visit Tawang. The temperature during this time ranges between 5 degrees </a:t>
            </a:r>
            <a:r>
              <a:rPr lang="en-US" dirty="0" smtClean="0"/>
              <a:t>Celsius </a:t>
            </a:r>
            <a:r>
              <a:rPr lang="en-US" dirty="0"/>
              <a:t>and </a:t>
            </a:r>
            <a:r>
              <a:rPr lang="en-US" dirty="0" smtClean="0"/>
              <a:t>20 </a:t>
            </a:r>
            <a:r>
              <a:rPr lang="en-US" dirty="0"/>
              <a:t>degrees </a:t>
            </a:r>
            <a:r>
              <a:rPr lang="en-US" dirty="0" smtClean="0"/>
              <a:t>Celsius. </a:t>
            </a:r>
            <a:r>
              <a:rPr lang="en-US" dirty="0"/>
              <a:t>The days are pleasant and nights are colder.</a:t>
            </a:r>
          </a:p>
        </p:txBody>
      </p:sp>
      <p:pic>
        <p:nvPicPr>
          <p:cNvPr id="2050" name="Picture 2" descr="Best Time to Visit Tawang, Tawang Weather Today ℃ - Goibib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219" y="3686873"/>
            <a:ext cx="4786603" cy="3171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me of the most Beautiful Extreme Weather Destinations in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04" y="3686874"/>
            <a:ext cx="5506807" cy="3102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0783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75618"/>
            <a:ext cx="9905998" cy="1478570"/>
          </a:xfrm>
        </p:spPr>
        <p:txBody>
          <a:bodyPr/>
          <a:lstStyle/>
          <a:p>
            <a:r>
              <a:rPr lang="en-US" dirty="0" smtClean="0"/>
              <a:t>Story behind its name</a:t>
            </a:r>
            <a:endParaRPr lang="en-US" dirty="0"/>
          </a:p>
        </p:txBody>
      </p:sp>
      <p:sp>
        <p:nvSpPr>
          <p:cNvPr id="3" name="Content Placeholder 2"/>
          <p:cNvSpPr>
            <a:spLocks noGrp="1"/>
          </p:cNvSpPr>
          <p:nvPr>
            <p:ph idx="1"/>
          </p:nvPr>
        </p:nvSpPr>
        <p:spPr>
          <a:xfrm>
            <a:off x="1141412" y="1639886"/>
            <a:ext cx="10059988" cy="4837113"/>
          </a:xfrm>
        </p:spPr>
        <p:txBody>
          <a:bodyPr>
            <a:normAutofit fontScale="92500" lnSpcReduction="20000"/>
          </a:bodyPr>
          <a:lstStyle/>
          <a:p>
            <a:pPr marL="0" indent="0">
              <a:buNone/>
            </a:pPr>
            <a:r>
              <a:rPr lang="en-US" dirty="0" smtClean="0"/>
              <a:t>‘</a:t>
            </a:r>
            <a:r>
              <a:rPr lang="en-US" dirty="0" smtClean="0"/>
              <a:t>Ta</a:t>
            </a:r>
            <a:r>
              <a:rPr lang="en-US" dirty="0" smtClean="0"/>
              <a:t>’</a:t>
            </a:r>
            <a:r>
              <a:rPr lang="en-US" dirty="0" smtClean="0"/>
              <a:t> </a:t>
            </a:r>
            <a:r>
              <a:rPr lang="en-US" dirty="0"/>
              <a:t>means Horse and </a:t>
            </a:r>
            <a:r>
              <a:rPr lang="en-US" dirty="0" smtClean="0"/>
              <a:t>‘Wang</a:t>
            </a:r>
            <a:r>
              <a:rPr lang="en-US" dirty="0" smtClean="0"/>
              <a:t>’</a:t>
            </a:r>
            <a:r>
              <a:rPr lang="en-US" dirty="0" smtClean="0"/>
              <a:t> </a:t>
            </a:r>
            <a:r>
              <a:rPr lang="en-US" dirty="0"/>
              <a:t>means </a:t>
            </a:r>
            <a:r>
              <a:rPr lang="en-US" dirty="0" smtClean="0"/>
              <a:t>Chosen.</a:t>
            </a:r>
          </a:p>
          <a:p>
            <a:pPr marL="0" indent="0">
              <a:buNone/>
            </a:pPr>
            <a:r>
              <a:rPr lang="en-US" dirty="0" smtClean="0"/>
              <a:t>It </a:t>
            </a:r>
            <a:r>
              <a:rPr lang="en-US" dirty="0"/>
              <a:t>is believed that the site on which the monastery has been constructed was chosen by the horse, which was owned by </a:t>
            </a:r>
            <a:r>
              <a:rPr lang="en-US" dirty="0" err="1"/>
              <a:t>Merag</a:t>
            </a:r>
            <a:r>
              <a:rPr lang="en-US" dirty="0"/>
              <a:t> Lama Lodre </a:t>
            </a:r>
            <a:r>
              <a:rPr lang="en-US" dirty="0" err="1"/>
              <a:t>Gyamtso</a:t>
            </a:r>
            <a:r>
              <a:rPr lang="en-US" dirty="0"/>
              <a:t>. According a legend, </a:t>
            </a:r>
            <a:r>
              <a:rPr lang="en-US" dirty="0" err="1"/>
              <a:t>Merag</a:t>
            </a:r>
            <a:r>
              <a:rPr lang="en-US" dirty="0"/>
              <a:t> Lama was unable to decide a location to establish the monastery. In order to seek divine guidance for choosing the construction site for the monastery, he was praying inside a cave. When he came out after finishing prayers, he found that his horse was missing. On searching, he saw that horse was standing on a hilltop.</a:t>
            </a:r>
            <a:br>
              <a:rPr lang="en-US" dirty="0"/>
            </a:br>
            <a:r>
              <a:rPr lang="en-US" dirty="0"/>
              <a:t/>
            </a:r>
            <a:br>
              <a:rPr lang="en-US" dirty="0"/>
            </a:br>
            <a:r>
              <a:rPr lang="en-US" dirty="0"/>
              <a:t>On seeing his horse on the hilltop, he considered this as a sign of divine blessing and </a:t>
            </a:r>
            <a:r>
              <a:rPr lang="en-US" dirty="0" err="1"/>
              <a:t>finalised</a:t>
            </a:r>
            <a:r>
              <a:rPr lang="en-US" dirty="0"/>
              <a:t> that location for construction of the monastery. The construction of this monastery was completed with the help of people residing in the </a:t>
            </a:r>
            <a:r>
              <a:rPr lang="en-US" dirty="0" err="1"/>
              <a:t>neighbouring</a:t>
            </a:r>
            <a:r>
              <a:rPr lang="en-US" dirty="0"/>
              <a:t> villages. At present, those same </a:t>
            </a:r>
            <a:r>
              <a:rPr lang="en-US" dirty="0" err="1"/>
              <a:t>neighbouring</a:t>
            </a:r>
            <a:r>
              <a:rPr lang="en-US" dirty="0"/>
              <a:t> villages are responsible for the upkeep of the monastery.</a:t>
            </a:r>
          </a:p>
        </p:txBody>
      </p:sp>
      <p:pic>
        <p:nvPicPr>
          <p:cNvPr id="4102" name="Picture 6" descr="Confused Thinking Emo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75" y="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0058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to explore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Some places rarely crosses 20` C</a:t>
            </a:r>
          </a:p>
          <a:p>
            <a:r>
              <a:rPr lang="en-US" dirty="0" smtClean="0"/>
              <a:t>Monasteries and gompa to meditate</a:t>
            </a:r>
            <a:endParaRPr lang="en-US" dirty="0" smtClean="0"/>
          </a:p>
          <a:p>
            <a:r>
              <a:rPr lang="en-US" dirty="0" smtClean="0"/>
              <a:t>Dizzying peaks and </a:t>
            </a:r>
            <a:r>
              <a:rPr lang="en-US" dirty="0" smtClean="0"/>
              <a:t>lakes</a:t>
            </a:r>
          </a:p>
          <a:p>
            <a:r>
              <a:rPr lang="en-US" dirty="0" smtClean="0"/>
              <a:t>Snow covered views</a:t>
            </a:r>
          </a:p>
          <a:p>
            <a:r>
              <a:rPr lang="en-US" dirty="0" smtClean="0"/>
              <a:t>Waterfalls</a:t>
            </a:r>
          </a:p>
          <a:p>
            <a:r>
              <a:rPr lang="en-US" dirty="0" smtClean="0"/>
              <a:t>High altitude passes </a:t>
            </a:r>
          </a:p>
          <a:p>
            <a:r>
              <a:rPr lang="en-US" dirty="0" smtClean="0"/>
              <a:t>Birthplace of 6</a:t>
            </a:r>
            <a:r>
              <a:rPr lang="en-US" baseline="30000" dirty="0" smtClean="0"/>
              <a:t>th</a:t>
            </a:r>
            <a:r>
              <a:rPr lang="en-US" dirty="0" smtClean="0"/>
              <a:t> Dalai Lama</a:t>
            </a:r>
          </a:p>
          <a:p>
            <a:r>
              <a:rPr lang="en-US" dirty="0" smtClean="0"/>
              <a:t>Everything has a story</a:t>
            </a:r>
            <a:endParaRPr lang="en-US" dirty="0"/>
          </a:p>
        </p:txBody>
      </p:sp>
      <p:pic>
        <p:nvPicPr>
          <p:cNvPr id="6146" name="Picture 2" descr="Sangestar Tso (Madhuri Lake) | Tawang District, Government of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643" y="0"/>
            <a:ext cx="6040356" cy="34036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e wedding photoshoot in Tawang| Pre wedding Phot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643" y="3460298"/>
            <a:ext cx="6040356" cy="339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4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wnload wallpaper 3840x2160 man, tourist, backpack, mountai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41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403225" y="2501900"/>
            <a:ext cx="3521075" cy="2489199"/>
          </a:xfrm>
        </p:spPr>
        <p:txBody>
          <a:bodyPr>
            <a:noAutofit/>
          </a:bodyPr>
          <a:lstStyle/>
          <a:p>
            <a:r>
              <a:rPr lang="en-US" sz="6000" dirty="0" smtClean="0">
                <a:solidFill>
                  <a:schemeClr val="accent1">
                    <a:lumMod val="40000"/>
                    <a:lumOff val="60000"/>
                  </a:schemeClr>
                </a:solidFill>
              </a:rPr>
              <a:t>T</a:t>
            </a:r>
            <a:r>
              <a:rPr lang="en-US" sz="4400" dirty="0" smtClean="0">
                <a:solidFill>
                  <a:schemeClr val="accent1">
                    <a:lumMod val="40000"/>
                    <a:lumOff val="60000"/>
                  </a:schemeClr>
                </a:solidFill>
              </a:rPr>
              <a:t>op</a:t>
            </a:r>
            <a:r>
              <a:rPr lang="en-US" sz="6000" dirty="0" smtClean="0">
                <a:solidFill>
                  <a:schemeClr val="accent1">
                    <a:lumMod val="40000"/>
                    <a:lumOff val="60000"/>
                  </a:schemeClr>
                </a:solidFill>
              </a:rPr>
              <a:t/>
            </a:r>
            <a:br>
              <a:rPr lang="en-US" sz="6000" dirty="0" smtClean="0">
                <a:solidFill>
                  <a:schemeClr val="accent1">
                    <a:lumMod val="40000"/>
                    <a:lumOff val="60000"/>
                  </a:schemeClr>
                </a:solidFill>
              </a:rPr>
            </a:br>
            <a:r>
              <a:rPr lang="en-US" sz="6000" dirty="0" smtClean="0">
                <a:solidFill>
                  <a:schemeClr val="accent1">
                    <a:lumMod val="40000"/>
                    <a:lumOff val="60000"/>
                  </a:schemeClr>
                </a:solidFill>
              </a:rPr>
              <a:t>a</a:t>
            </a:r>
            <a:r>
              <a:rPr lang="en-US" sz="4400" dirty="0">
                <a:solidFill>
                  <a:schemeClr val="accent1">
                    <a:lumMod val="40000"/>
                    <a:lumOff val="60000"/>
                  </a:schemeClr>
                </a:solidFill>
              </a:rPr>
              <a:t>ttractions</a:t>
            </a:r>
            <a:r>
              <a:rPr lang="en-US" sz="6000" dirty="0" smtClean="0">
                <a:solidFill>
                  <a:schemeClr val="accent1">
                    <a:lumMod val="40000"/>
                    <a:lumOff val="60000"/>
                  </a:schemeClr>
                </a:solidFill>
              </a:rPr>
              <a:t/>
            </a:r>
            <a:br>
              <a:rPr lang="en-US" sz="6000" dirty="0" smtClean="0">
                <a:solidFill>
                  <a:schemeClr val="accent1">
                    <a:lumMod val="40000"/>
                    <a:lumOff val="60000"/>
                  </a:schemeClr>
                </a:solidFill>
              </a:rPr>
            </a:br>
            <a:r>
              <a:rPr lang="en-US" sz="6000" dirty="0" smtClean="0">
                <a:solidFill>
                  <a:schemeClr val="accent1">
                    <a:lumMod val="40000"/>
                    <a:lumOff val="60000"/>
                  </a:schemeClr>
                </a:solidFill>
              </a:rPr>
              <a:t>t</a:t>
            </a:r>
            <a:r>
              <a:rPr lang="en-US" sz="4400" dirty="0">
                <a:solidFill>
                  <a:schemeClr val="accent1">
                    <a:lumMod val="40000"/>
                    <a:lumOff val="60000"/>
                  </a:schemeClr>
                </a:solidFill>
              </a:rPr>
              <a:t>o</a:t>
            </a:r>
            <a:r>
              <a:rPr lang="en-US" sz="6000" dirty="0" smtClean="0">
                <a:solidFill>
                  <a:schemeClr val="accent1">
                    <a:lumMod val="40000"/>
                    <a:lumOff val="60000"/>
                  </a:schemeClr>
                </a:solidFill>
              </a:rPr>
              <a:t> e</a:t>
            </a:r>
            <a:r>
              <a:rPr lang="en-US" sz="4400" dirty="0" smtClean="0">
                <a:solidFill>
                  <a:schemeClr val="accent1">
                    <a:lumMod val="40000"/>
                    <a:lumOff val="60000"/>
                  </a:schemeClr>
                </a:solidFill>
              </a:rPr>
              <a:t>xplore</a:t>
            </a:r>
            <a:endParaRPr lang="en-US" sz="4400" dirty="0">
              <a:solidFill>
                <a:schemeClr val="accent1">
                  <a:lumMod val="40000"/>
                  <a:lumOff val="60000"/>
                </a:schemeClr>
              </a:solidFill>
            </a:endParaRPr>
          </a:p>
        </p:txBody>
      </p:sp>
    </p:spTree>
    <p:extLst>
      <p:ext uri="{BB962C8B-B14F-4D97-AF65-F5344CB8AC3E}">
        <p14:creationId xmlns:p14="http://schemas.microsoft.com/office/powerpoint/2010/main" val="362478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69" y="586481"/>
            <a:ext cx="9912355" cy="819355"/>
          </a:xfrm>
        </p:spPr>
        <p:txBody>
          <a:bodyPr/>
          <a:lstStyle/>
          <a:p>
            <a:r>
              <a:rPr lang="en-US" dirty="0" err="1" smtClean="0"/>
              <a:t>Sela</a:t>
            </a:r>
            <a:r>
              <a:rPr lang="en-US" dirty="0" smtClean="0"/>
              <a:t> pass</a:t>
            </a:r>
            <a:endParaRPr lang="en-US" dirty="0"/>
          </a:p>
        </p:txBody>
      </p:sp>
      <p:sp>
        <p:nvSpPr>
          <p:cNvPr id="4" name="Text Placeholder 3"/>
          <p:cNvSpPr>
            <a:spLocks noGrp="1"/>
          </p:cNvSpPr>
          <p:nvPr>
            <p:ph type="body" sz="half" idx="2"/>
          </p:nvPr>
        </p:nvSpPr>
        <p:spPr>
          <a:xfrm>
            <a:off x="1141364" y="5124020"/>
            <a:ext cx="9910859" cy="1327580"/>
          </a:xfrm>
        </p:spPr>
        <p:txBody>
          <a:bodyPr>
            <a:normAutofit/>
          </a:bodyPr>
          <a:lstStyle/>
          <a:p>
            <a:r>
              <a:rPr lang="en-US" dirty="0" smtClean="0"/>
              <a:t>Reckoned </a:t>
            </a:r>
            <a:r>
              <a:rPr lang="en-US" dirty="0"/>
              <a:t>for its geographical importance, </a:t>
            </a:r>
            <a:r>
              <a:rPr lang="en-US" dirty="0" err="1"/>
              <a:t>Sela</a:t>
            </a:r>
            <a:r>
              <a:rPr lang="en-US" dirty="0"/>
              <a:t> Pass is located at a height of 4170 </a:t>
            </a:r>
            <a:r>
              <a:rPr lang="en-US" dirty="0" smtClean="0"/>
              <a:t>m. </a:t>
            </a:r>
            <a:r>
              <a:rPr lang="en-US" dirty="0"/>
              <a:t>The awe-inspiring </a:t>
            </a:r>
            <a:r>
              <a:rPr lang="en-US" dirty="0" smtClean="0"/>
              <a:t>landscapes </a:t>
            </a:r>
            <a:r>
              <a:rPr lang="en-US" dirty="0"/>
              <a:t>will help you relax and unwind in the midst of </a:t>
            </a:r>
            <a:r>
              <a:rPr lang="en-US" dirty="0" smtClean="0"/>
              <a:t>marvelous </a:t>
            </a:r>
            <a:r>
              <a:rPr lang="en-US" dirty="0"/>
              <a:t>surroundings. </a:t>
            </a:r>
            <a:r>
              <a:rPr lang="en-US" dirty="0" smtClean="0"/>
              <a:t>Blessed </a:t>
            </a:r>
            <a:r>
              <a:rPr lang="en-US" dirty="0"/>
              <a:t>with a blanket of snow throughout the year, </a:t>
            </a:r>
            <a:r>
              <a:rPr lang="en-US" dirty="0" err="1"/>
              <a:t>Sela</a:t>
            </a:r>
            <a:r>
              <a:rPr lang="en-US" dirty="0"/>
              <a:t> Pass offers some of the most magnificent views of the Himalayan range. </a:t>
            </a:r>
            <a:r>
              <a:rPr lang="en-US" dirty="0" smtClean="0"/>
              <a:t>The </a:t>
            </a:r>
            <a:r>
              <a:rPr lang="en-US" dirty="0"/>
              <a:t>enchanting natural beauty of this rocky pass off your sights of some of the most glorious lakes like the frozen </a:t>
            </a:r>
            <a:r>
              <a:rPr lang="en-US" dirty="0" err="1"/>
              <a:t>Sela</a:t>
            </a:r>
            <a:r>
              <a:rPr lang="en-US" dirty="0"/>
              <a:t> Lake.</a:t>
            </a:r>
          </a:p>
        </p:txBody>
      </p:sp>
      <p:pic>
        <p:nvPicPr>
          <p:cNvPr id="8194" name="Picture 2" descr="Sela Pass Tawang - Timings, Entry Fees, Location, Facts"/>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5048" b="25048"/>
          <a:stretch>
            <a:fillRect/>
          </a:stretch>
        </p:blipFill>
        <p:spPr bwMode="auto">
          <a:xfrm>
            <a:off x="1139825" y="1793875"/>
            <a:ext cx="9912350" cy="329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44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869" y="586481"/>
            <a:ext cx="9912355" cy="819355"/>
          </a:xfrm>
        </p:spPr>
        <p:txBody>
          <a:bodyPr/>
          <a:lstStyle/>
          <a:p>
            <a:r>
              <a:rPr lang="en-US" dirty="0" smtClean="0"/>
              <a:t>Gorichen peak</a:t>
            </a:r>
            <a:endParaRPr lang="en-US" dirty="0"/>
          </a:p>
        </p:txBody>
      </p:sp>
      <p:sp>
        <p:nvSpPr>
          <p:cNvPr id="3" name="Picture Placeholder 2"/>
          <p:cNvSpPr>
            <a:spLocks noGrp="1"/>
          </p:cNvSpPr>
          <p:nvPr>
            <p:ph type="pic" idx="1"/>
          </p:nvPr>
        </p:nvSpPr>
        <p:spPr>
          <a:xfrm>
            <a:off x="1139869" y="1793446"/>
            <a:ext cx="9912354" cy="3299778"/>
          </a:xfrm>
        </p:spPr>
      </p:sp>
      <p:sp>
        <p:nvSpPr>
          <p:cNvPr id="4" name="Text Placeholder 3"/>
          <p:cNvSpPr>
            <a:spLocks noGrp="1"/>
          </p:cNvSpPr>
          <p:nvPr>
            <p:ph type="body" sz="half" idx="2"/>
          </p:nvPr>
        </p:nvSpPr>
        <p:spPr>
          <a:xfrm>
            <a:off x="1141364" y="5124020"/>
            <a:ext cx="9910859" cy="1327580"/>
          </a:xfrm>
        </p:spPr>
        <p:txBody>
          <a:bodyPr>
            <a:normAutofit/>
          </a:bodyPr>
          <a:lstStyle/>
          <a:p>
            <a:r>
              <a:rPr lang="en-US" dirty="0"/>
              <a:t>Gorichen Peak is the highest peak in Arunachal Pradesh and third highest in the Northeast. This trekking track is blessed with an ideal atmosphere and a landscape to challenge the adventurer in you. Known to be a tough trekking destination, the peak offers beautiful 360-degree views of the surroundings.</a:t>
            </a:r>
          </a:p>
        </p:txBody>
      </p:sp>
      <p:pic>
        <p:nvPicPr>
          <p:cNvPr id="9218" name="Picture 2" descr="Gorichen Peak | L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69" y="1793446"/>
            <a:ext cx="9912354" cy="329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754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235</TotalTime>
  <Words>911</Words>
  <Application>Microsoft Office PowerPoint</Application>
  <PresentationFormat>Widescreen</PresentationFormat>
  <Paragraphs>64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Tw Cen MT</vt:lpstr>
      <vt:lpstr>Circuit</vt:lpstr>
      <vt:lpstr>PowerPoint Presentation</vt:lpstr>
      <vt:lpstr>Tawang </vt:lpstr>
      <vt:lpstr>history</vt:lpstr>
      <vt:lpstr>Best time to visit</vt:lpstr>
      <vt:lpstr>Story behind its name</vt:lpstr>
      <vt:lpstr>Reasons to explore</vt:lpstr>
      <vt:lpstr>Top attractions to explore</vt:lpstr>
      <vt:lpstr>Sela pass</vt:lpstr>
      <vt:lpstr>Gorichen peak</vt:lpstr>
      <vt:lpstr>Taktsang gompa</vt:lpstr>
      <vt:lpstr>Tawang monastery</vt:lpstr>
      <vt:lpstr>Shong-tser lake</vt:lpstr>
      <vt:lpstr>Nurunang falls</vt:lpstr>
      <vt:lpstr>p. Tso lake</vt:lpstr>
      <vt:lpstr>Tawang war memorial</vt:lpstr>
      <vt:lpstr>Things to do</vt:lpstr>
      <vt:lpstr>How to reach</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Tawang</dc:title>
  <dc:creator>Windows User</dc:creator>
  <cp:lastModifiedBy>Windows User</cp:lastModifiedBy>
  <cp:revision>21</cp:revision>
  <dcterms:created xsi:type="dcterms:W3CDTF">2020-05-04T04:43:40Z</dcterms:created>
  <dcterms:modified xsi:type="dcterms:W3CDTF">2020-05-04T10:00:45Z</dcterms:modified>
</cp:coreProperties>
</file>